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1"/>
  </p:sldMasterIdLst>
  <p:sldIdLst>
    <p:sldId id="256" r:id="rId2"/>
    <p:sldId id="272" r:id="rId3"/>
    <p:sldId id="275" r:id="rId4"/>
    <p:sldId id="276" r:id="rId5"/>
    <p:sldId id="273" r:id="rId6"/>
    <p:sldId id="274" r:id="rId7"/>
    <p:sldId id="277"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089"/>
  </p:normalViewPr>
  <p:slideViewPr>
    <p:cSldViewPr snapToGrid="0" snapToObjects="1">
      <p:cViewPr>
        <p:scale>
          <a:sx n="120" d="100"/>
          <a:sy n="120" d="100"/>
        </p:scale>
        <p:origin x="8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A32F250-E13B-AC4D-8ED5-55C3D7D18077}" type="datetimeFigureOut">
              <a:rPr lang="en-US" smtClean="0"/>
              <a:t>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328337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519023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42297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50363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69324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A32F250-E13B-AC4D-8ED5-55C3D7D18077}" type="datetimeFigureOut">
              <a:rPr lang="en-US" smtClean="0"/>
              <a:t>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42093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A32F250-E13B-AC4D-8ED5-55C3D7D18077}" type="datetimeFigureOut">
              <a:rPr lang="en-US" smtClean="0"/>
              <a:t>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900269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32F250-E13B-AC4D-8ED5-55C3D7D18077}" type="datetimeFigureOut">
              <a:rPr lang="en-US" smtClean="0"/>
              <a:t>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8132943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32F250-E13B-AC4D-8ED5-55C3D7D18077}" type="datetimeFigureOut">
              <a:rPr lang="en-US" smtClean="0"/>
              <a:t>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09730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32F250-E13B-AC4D-8ED5-55C3D7D18077}" type="datetimeFigureOut">
              <a:rPr lang="en-US" smtClean="0"/>
              <a:t>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21830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32F250-E13B-AC4D-8ED5-55C3D7D18077}" type="datetimeFigureOut">
              <a:rPr lang="en-US" smtClean="0"/>
              <a:t>2/8/18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05102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59080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32F250-E13B-AC4D-8ED5-55C3D7D18077}" type="datetimeFigureOut">
              <a:rPr lang="en-US" smtClean="0"/>
              <a:t>2/8/18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427270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32F250-E13B-AC4D-8ED5-55C3D7D18077}" type="datetimeFigureOut">
              <a:rPr lang="en-US" smtClean="0"/>
              <a:t>2/8/18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2103528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32F250-E13B-AC4D-8ED5-55C3D7D18077}" type="datetimeFigureOut">
              <a:rPr lang="en-US" smtClean="0"/>
              <a:t>2/8/18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213452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267990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32F250-E13B-AC4D-8ED5-55C3D7D18077}" type="datetimeFigureOut">
              <a:rPr lang="en-US" smtClean="0"/>
              <a:t>2/8/18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A5A6C9-7A00-7C4C-8CAB-7BB71E2A6F49}" type="slidenum">
              <a:rPr lang="en-US" smtClean="0"/>
              <a:t>‹#›</a:t>
            </a:fld>
            <a:endParaRPr lang="en-US"/>
          </a:p>
        </p:txBody>
      </p:sp>
    </p:spTree>
    <p:extLst>
      <p:ext uri="{BB962C8B-B14F-4D97-AF65-F5344CB8AC3E}">
        <p14:creationId xmlns:p14="http://schemas.microsoft.com/office/powerpoint/2010/main" val="16421716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A32F250-E13B-AC4D-8ED5-55C3D7D18077}" type="datetimeFigureOut">
              <a:rPr lang="en-US" smtClean="0"/>
              <a:t>2/8/18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6A5A6C9-7A00-7C4C-8CAB-7BB71E2A6F49}" type="slidenum">
              <a:rPr lang="en-US" smtClean="0"/>
              <a:t>‹#›</a:t>
            </a:fld>
            <a:endParaRPr lang="en-US"/>
          </a:p>
        </p:txBody>
      </p:sp>
    </p:spTree>
    <p:extLst>
      <p:ext uri="{BB962C8B-B14F-4D97-AF65-F5344CB8AC3E}">
        <p14:creationId xmlns:p14="http://schemas.microsoft.com/office/powerpoint/2010/main" val="344044405"/>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400" y="482599"/>
            <a:ext cx="11557000" cy="3928035"/>
          </a:xfrm>
        </p:spPr>
        <p:txBody>
          <a:bodyPr>
            <a:normAutofit fontScale="90000"/>
          </a:bodyPr>
          <a:lstStyle/>
          <a:p>
            <a:r>
              <a:rPr lang="en-US" dirty="0" smtClean="0"/>
              <a:t>Yonkers Public Schools</a:t>
            </a:r>
            <a:br>
              <a:rPr lang="en-US" dirty="0" smtClean="0"/>
            </a:br>
            <a:r>
              <a:rPr lang="en-US" dirty="0" smtClean="0"/>
              <a:t> Student  Expectations </a:t>
            </a:r>
            <a:r>
              <a:rPr lang="en-US" dirty="0" smtClean="0"/>
              <a:t/>
            </a:r>
            <a:br>
              <a:rPr lang="en-US" dirty="0" smtClean="0"/>
            </a:br>
            <a:r>
              <a:rPr lang="en-US" sz="4000" dirty="0" smtClean="0"/>
              <a:t/>
            </a:r>
            <a:br>
              <a:rPr lang="en-US" sz="4000" dirty="0" smtClean="0"/>
            </a:br>
            <a:endParaRPr lang="en-US" sz="5400" i="1" dirty="0"/>
          </a:p>
        </p:txBody>
      </p:sp>
      <p:sp>
        <p:nvSpPr>
          <p:cNvPr id="3" name="Subtitle 2"/>
          <p:cNvSpPr>
            <a:spLocks noGrp="1"/>
          </p:cNvSpPr>
          <p:nvPr>
            <p:ph type="subTitle" idx="1"/>
          </p:nvPr>
        </p:nvSpPr>
        <p:spPr>
          <a:xfrm>
            <a:off x="7052733" y="4267200"/>
            <a:ext cx="4780678" cy="1993900"/>
          </a:xfrm>
        </p:spPr>
        <p:txBody>
          <a:bodyPr>
            <a:noAutofit/>
          </a:bodyPr>
          <a:lstStyle/>
          <a:p>
            <a:pPr>
              <a:lnSpc>
                <a:spcPct val="100000"/>
              </a:lnSpc>
            </a:pPr>
            <a:r>
              <a:rPr lang="en-US" sz="3600" b="1" kern="0" dirty="0" smtClean="0"/>
              <a:t>Dr. Eileen E. Rivera</a:t>
            </a:r>
          </a:p>
          <a:p>
            <a:pPr>
              <a:lnSpc>
                <a:spcPct val="100000"/>
              </a:lnSpc>
            </a:pPr>
            <a:r>
              <a:rPr lang="en-US" sz="2400" b="1" kern="0" dirty="0" smtClean="0"/>
              <a:t>Principal</a:t>
            </a:r>
          </a:p>
          <a:p>
            <a:pPr>
              <a:lnSpc>
                <a:spcPct val="100000"/>
              </a:lnSpc>
            </a:pPr>
            <a:r>
              <a:rPr lang="en-US" sz="2000" i="1" kern="0" dirty="0" smtClean="0"/>
              <a:t>Yonkers Montessori Academy</a:t>
            </a:r>
            <a:endParaRPr lang="en-US" sz="2000" i="1" kern="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7088" r="9336"/>
          <a:stretch/>
        </p:blipFill>
        <p:spPr>
          <a:xfrm>
            <a:off x="609599" y="3361266"/>
            <a:ext cx="3106409" cy="3166533"/>
          </a:xfrm>
          <a:prstGeom prst="rect">
            <a:avLst/>
          </a:prstGeom>
        </p:spPr>
      </p:pic>
    </p:spTree>
    <p:extLst>
      <p:ext uri="{BB962C8B-B14F-4D97-AF65-F5344CB8AC3E}">
        <p14:creationId xmlns:p14="http://schemas.microsoft.com/office/powerpoint/2010/main" val="167223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Guiding Principals of the Code of Conduct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i="1" dirty="0"/>
              <a:t>Students need to be supported and engaged in school in order to promote strong character and appropriate conduct</a:t>
            </a:r>
            <a:r>
              <a:rPr lang="en-US" i="1" dirty="0" smtClean="0"/>
              <a:t>.</a:t>
            </a:r>
            <a:endParaRPr lang="en-US" i="1" dirty="0"/>
          </a:p>
          <a:p>
            <a:pPr lvl="0"/>
            <a:r>
              <a:rPr lang="en-US" i="1" dirty="0"/>
              <a:t>Effective and engaging instruction and positive behavioral supports are the foundations of a positive school climate</a:t>
            </a:r>
            <a:r>
              <a:rPr lang="en-US" i="1" dirty="0" smtClean="0"/>
              <a:t>.</a:t>
            </a:r>
            <a:endParaRPr lang="en-US" i="1" dirty="0"/>
          </a:p>
          <a:p>
            <a:pPr lvl="0"/>
            <a:r>
              <a:rPr lang="en-US" i="1" dirty="0"/>
              <a:t>All adults- teachers, principals, administrators, school staff, parents, and the larger community-have an obligation to help students become good citizens and productive lives by modeling desired behaviors and cultivating those behaviors in students</a:t>
            </a:r>
            <a:r>
              <a:rPr lang="en-US" i="1" dirty="0" smtClean="0"/>
              <a:t>.</a:t>
            </a:r>
            <a:endParaRPr lang="en-US" i="1" dirty="0"/>
          </a:p>
          <a:p>
            <a:pPr lvl="0"/>
            <a:r>
              <a:rPr lang="en-US" i="1" dirty="0"/>
              <a:t>Appropriate conduct and strong character are reflected in a civil, respectful, healthy and caring environment</a:t>
            </a:r>
            <a:r>
              <a:rPr lang="en-US" i="1" dirty="0" smtClean="0"/>
              <a:t>.</a:t>
            </a:r>
            <a:endParaRPr lang="en-US" i="1" dirty="0"/>
          </a:p>
          <a:p>
            <a:pPr lvl="0"/>
            <a:r>
              <a:rPr lang="en-US" i="1" dirty="0"/>
              <a:t>The District will continuously monitor results in an effort to determine strategies for improvement.</a:t>
            </a:r>
            <a:endParaRPr lang="en-US" dirty="0"/>
          </a:p>
          <a:p>
            <a:endParaRPr lang="en-US" dirty="0"/>
          </a:p>
        </p:txBody>
      </p:sp>
    </p:spTree>
    <p:extLst>
      <p:ext uri="{BB962C8B-B14F-4D97-AF65-F5344CB8AC3E}">
        <p14:creationId xmlns:p14="http://schemas.microsoft.com/office/powerpoint/2010/main" val="3452668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Rights</a:t>
            </a:r>
            <a:endParaRPr lang="en-US" dirty="0"/>
          </a:p>
        </p:txBody>
      </p:sp>
      <p:sp>
        <p:nvSpPr>
          <p:cNvPr id="3" name="Content Placeholder 2"/>
          <p:cNvSpPr>
            <a:spLocks noGrp="1"/>
          </p:cNvSpPr>
          <p:nvPr>
            <p:ph idx="1"/>
          </p:nvPr>
        </p:nvSpPr>
        <p:spPr>
          <a:xfrm>
            <a:off x="228600" y="1371600"/>
            <a:ext cx="11633200" cy="5346700"/>
          </a:xfrm>
        </p:spPr>
        <p:txBody>
          <a:bodyPr>
            <a:normAutofit/>
          </a:bodyPr>
          <a:lstStyle/>
          <a:p>
            <a:pPr lvl="0"/>
            <a:r>
              <a:rPr lang="en-US" dirty="0" smtClean="0"/>
              <a:t>To attend school and earn a diploma</a:t>
            </a:r>
            <a:endParaRPr lang="en-US" dirty="0"/>
          </a:p>
          <a:p>
            <a:pPr lvl="0"/>
            <a:r>
              <a:rPr lang="en-US" dirty="0"/>
              <a:t>To be respected as an individual and treated fairly and with dignity by other students and school staff.</a:t>
            </a:r>
          </a:p>
          <a:p>
            <a:pPr lvl="0"/>
            <a:r>
              <a:rPr lang="en-US" dirty="0" smtClean="0"/>
              <a:t>To </a:t>
            </a:r>
            <a:r>
              <a:rPr lang="en-US" dirty="0"/>
              <a:t>be given information about how to report incidents of intimidation, harassment and discrimination.</a:t>
            </a:r>
          </a:p>
          <a:p>
            <a:pPr lvl="0"/>
            <a:r>
              <a:rPr lang="en-US" dirty="0" smtClean="0"/>
              <a:t>To </a:t>
            </a:r>
            <a:r>
              <a:rPr lang="en-US" dirty="0"/>
              <a:t>be provided clear expectations regarding:</a:t>
            </a:r>
          </a:p>
          <a:p>
            <a:pPr lvl="1"/>
            <a:r>
              <a:rPr lang="en-US" dirty="0"/>
              <a:t>Course objectives, requirements, and state standards;</a:t>
            </a:r>
          </a:p>
          <a:p>
            <a:pPr lvl="1"/>
            <a:r>
              <a:rPr lang="en-US" dirty="0"/>
              <a:t>Grading criteria and procedures;</a:t>
            </a:r>
          </a:p>
          <a:p>
            <a:pPr lvl="1"/>
            <a:r>
              <a:rPr lang="en-US" dirty="0"/>
              <a:t>Assignment requirements and deadlines;</a:t>
            </a:r>
          </a:p>
          <a:p>
            <a:pPr lvl="1"/>
            <a:r>
              <a:rPr lang="en-US" dirty="0"/>
              <a:t>School and classroom rules and expectations regarding behavior.</a:t>
            </a:r>
          </a:p>
          <a:p>
            <a:pPr lvl="0"/>
            <a:r>
              <a:rPr lang="en-US" dirty="0" smtClean="0"/>
              <a:t>To </a:t>
            </a:r>
            <a:r>
              <a:rPr lang="en-US" dirty="0"/>
              <a:t>receive available guidance, counseling, and advice for personal, social, educational, career, and vocational development.</a:t>
            </a:r>
          </a:p>
          <a:p>
            <a:endParaRPr lang="en-US" dirty="0"/>
          </a:p>
        </p:txBody>
      </p:sp>
    </p:spTree>
    <p:extLst>
      <p:ext uri="{BB962C8B-B14F-4D97-AF65-F5344CB8AC3E}">
        <p14:creationId xmlns:p14="http://schemas.microsoft.com/office/powerpoint/2010/main" val="1332966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Responsibilities</a:t>
            </a:r>
            <a:endParaRPr lang="en-US" dirty="0"/>
          </a:p>
        </p:txBody>
      </p:sp>
      <p:sp>
        <p:nvSpPr>
          <p:cNvPr id="3" name="Content Placeholder 2"/>
          <p:cNvSpPr>
            <a:spLocks noGrp="1"/>
          </p:cNvSpPr>
          <p:nvPr>
            <p:ph idx="1"/>
          </p:nvPr>
        </p:nvSpPr>
        <p:spPr/>
        <p:txBody>
          <a:bodyPr>
            <a:normAutofit/>
          </a:bodyPr>
          <a:lstStyle/>
          <a:p>
            <a:pPr lvl="0"/>
            <a:r>
              <a:rPr lang="en-US" b="1" dirty="0"/>
              <a:t>Students are responsible for COOPERATING WITH OTHERS AND TREATING OTHERS WITH </a:t>
            </a:r>
            <a:r>
              <a:rPr lang="en-US" b="1" dirty="0" smtClean="0"/>
              <a:t>RESPECT</a:t>
            </a:r>
          </a:p>
          <a:p>
            <a:pPr lvl="0"/>
            <a:r>
              <a:rPr lang="en-US" b="1" dirty="0" smtClean="0"/>
              <a:t>Students </a:t>
            </a:r>
            <a:r>
              <a:rPr lang="en-US" b="1" dirty="0"/>
              <a:t>are responsible for their PERSONAL CONDUCT and </a:t>
            </a:r>
            <a:r>
              <a:rPr lang="en-US" b="1" dirty="0" smtClean="0"/>
              <a:t>CHARACTER</a:t>
            </a:r>
            <a:endParaRPr lang="en-US" b="1" dirty="0"/>
          </a:p>
          <a:p>
            <a:pPr lvl="0"/>
            <a:r>
              <a:rPr lang="en-US" b="1" dirty="0" smtClean="0"/>
              <a:t>Students </a:t>
            </a:r>
            <a:r>
              <a:rPr lang="en-US" b="1" dirty="0"/>
              <a:t>are responsible for their </a:t>
            </a:r>
            <a:r>
              <a:rPr lang="en-US" b="1" dirty="0" smtClean="0"/>
              <a:t>LEARNING</a:t>
            </a:r>
            <a:endParaRPr lang="en-US" b="1" dirty="0"/>
          </a:p>
          <a:p>
            <a:pPr lvl="0"/>
            <a:r>
              <a:rPr lang="en-US" b="1" dirty="0" smtClean="0"/>
              <a:t>Students </a:t>
            </a:r>
            <a:r>
              <a:rPr lang="en-US" b="1" dirty="0"/>
              <a:t>are responsible for respecting the PROPERTY OF OTHERS </a:t>
            </a:r>
          </a:p>
          <a:p>
            <a:pPr lvl="0"/>
            <a:r>
              <a:rPr lang="en-US" b="1" dirty="0" smtClean="0"/>
              <a:t>Students </a:t>
            </a:r>
            <a:r>
              <a:rPr lang="en-US" b="1" dirty="0"/>
              <a:t>are responsible for helping to maintain a SAFE SCHOOL COMMUNITY </a:t>
            </a:r>
            <a:r>
              <a:rPr lang="en-US" dirty="0"/>
              <a:t> </a:t>
            </a:r>
          </a:p>
          <a:p>
            <a:endParaRPr lang="en-US" dirty="0"/>
          </a:p>
        </p:txBody>
      </p:sp>
    </p:spTree>
    <p:extLst>
      <p:ext uri="{BB962C8B-B14F-4D97-AF65-F5344CB8AC3E}">
        <p14:creationId xmlns:p14="http://schemas.microsoft.com/office/powerpoint/2010/main" val="60398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sp>
        <p:nvSpPr>
          <p:cNvPr id="3" name="Content Placeholder 2"/>
          <p:cNvSpPr>
            <a:spLocks noGrp="1"/>
          </p:cNvSpPr>
          <p:nvPr>
            <p:ph idx="1"/>
          </p:nvPr>
        </p:nvSpPr>
        <p:spPr>
          <a:xfrm>
            <a:off x="276447" y="1275906"/>
            <a:ext cx="11695813" cy="5273749"/>
          </a:xfrm>
        </p:spPr>
        <p:txBody>
          <a:bodyPr>
            <a:normAutofit fontScale="77500" lnSpcReduction="20000"/>
          </a:bodyPr>
          <a:lstStyle/>
          <a:p>
            <a:r>
              <a:rPr lang="en-US" dirty="0"/>
              <a:t>The following dress code will be enforced:</a:t>
            </a:r>
          </a:p>
          <a:p>
            <a:pPr lvl="1"/>
            <a:r>
              <a:rPr lang="en-US" dirty="0"/>
              <a:t>Students may not wear extremely brief, revealing garments such as, but not limited to, tube tops, net tops, halter tops, </a:t>
            </a:r>
            <a:r>
              <a:rPr lang="en-US" dirty="0" smtClean="0"/>
              <a:t>spaghetti </a:t>
            </a:r>
            <a:r>
              <a:rPr lang="en-US" dirty="0"/>
              <a:t>straps, plunging necklines (front and/or back), midriff tops, see-through fabrics, short shirts, or dresses.</a:t>
            </a:r>
          </a:p>
          <a:p>
            <a:pPr lvl="1"/>
            <a:r>
              <a:rPr lang="en-US" dirty="0"/>
              <a:t>Undergarments such as, but not limited to, underwear and/or undershirts must be completely covered with clothing. Pants and/or shorts are to be worn at the waist.</a:t>
            </a:r>
          </a:p>
          <a:p>
            <a:pPr lvl="1"/>
            <a:r>
              <a:rPr lang="en-US" dirty="0"/>
              <a:t>Footwear must be worn at all times. Footwear that is a safety hazard, such as, but not limited to, flip-flops or sandals without a heel strap and lace up shoes without laces, is not be allowed.</a:t>
            </a:r>
          </a:p>
          <a:p>
            <a:pPr lvl="1"/>
            <a:r>
              <a:rPr lang="en-US" dirty="0"/>
              <a:t>Clothing which promotes inappropriate products or activities prohibited by school policies or that is likely to cause a material and substantial disruption in the school is not allowed. This includes, but is not limited to, t-shirts and other clothing that displays, promotes, or endorses profanity, illegal organizations, and/or gang identity, violent activities, or the use of alcohol, tobacco, or illegal drugs or substances.</a:t>
            </a:r>
          </a:p>
          <a:p>
            <a:pPr lvl="1"/>
            <a:r>
              <a:rPr lang="en-US" dirty="0"/>
              <a:t>Clothing will be considered inappropriate if it contains obscenity, is libelous, or denigrates others on account of race, color, religion, creed, national origin, gender, sexual orientation, disability, or any other protected class.</a:t>
            </a:r>
          </a:p>
          <a:p>
            <a:pPr lvl="1"/>
            <a:r>
              <a:rPr lang="en-US" dirty="0"/>
              <a:t>Headgear of any kind including, but not limited to, hats, caps, and hoods may not be worn in school, with the exception of headgear for a religious or medical purposes.</a:t>
            </a:r>
          </a:p>
          <a:p>
            <a:pPr lvl="1"/>
            <a:r>
              <a:rPr lang="en-US" dirty="0"/>
              <a:t>Clothing generally accepted as “outer wear” may not be worn in the classroom.</a:t>
            </a:r>
          </a:p>
          <a:p>
            <a:pPr lvl="1"/>
            <a:r>
              <a:rPr lang="en-US" dirty="0"/>
              <a:t>Jewelry that is capable of being used as a weapon is not allowed. This shall include, but is not limited to, rings covering multiple fingers, spiked necklaces or belts, belts with large removable buckles, heavy and/or large neckwear, martial arts gear, chain link wallets, and key rings.</a:t>
            </a:r>
          </a:p>
          <a:p>
            <a:endParaRPr lang="en-US" dirty="0"/>
          </a:p>
        </p:txBody>
      </p:sp>
    </p:spTree>
    <p:extLst>
      <p:ext uri="{BB962C8B-B14F-4D97-AF65-F5344CB8AC3E}">
        <p14:creationId xmlns:p14="http://schemas.microsoft.com/office/powerpoint/2010/main" val="220919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Policies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Grades 9 </a:t>
            </a:r>
            <a:r>
              <a:rPr lang="mr-IN" dirty="0" smtClean="0"/>
              <a:t>–</a:t>
            </a:r>
            <a:r>
              <a:rPr lang="en-US" dirty="0" smtClean="0"/>
              <a:t> 12</a:t>
            </a:r>
          </a:p>
          <a:p>
            <a:pPr lvl="1"/>
            <a:r>
              <a:rPr lang="en-US" dirty="0"/>
              <a:t>A student absent for more than 24 classes for a full year course, or 12 classes for a semester course, or 9 lab classes for a full year Regents science lab course will not receive credit for the course.</a:t>
            </a:r>
          </a:p>
          <a:p>
            <a:pPr lvl="1"/>
            <a:r>
              <a:rPr lang="en-US" dirty="0"/>
              <a:t>Unexcused absences will be counted in this number. The only exceptions not counted toward the 24, 12, 9 limitation are: (a) administrative altered schedule; (b) school operated music lessons; (c) school testing; (d) curriculum based field trips; and (e) approved participation in school athletic events. These are considered excused absences from class.</a:t>
            </a:r>
          </a:p>
          <a:p>
            <a:pPr lvl="1"/>
            <a:r>
              <a:rPr lang="en-US" dirty="0"/>
              <a:t>If a student is absent more than 24 times in a full year course, that student may not be allowed to attend summer school.</a:t>
            </a:r>
          </a:p>
          <a:p>
            <a:pPr lvl="1"/>
            <a:endParaRPr lang="en-US" dirty="0" smtClean="0"/>
          </a:p>
          <a:p>
            <a:r>
              <a:rPr lang="en-US" dirty="0" smtClean="0"/>
              <a:t>Grades 7 </a:t>
            </a:r>
            <a:r>
              <a:rPr lang="mr-IN" dirty="0" smtClean="0"/>
              <a:t>–</a:t>
            </a:r>
            <a:r>
              <a:rPr lang="en-US" dirty="0" smtClean="0"/>
              <a:t> 8</a:t>
            </a:r>
          </a:p>
          <a:p>
            <a:pPr lvl="1"/>
            <a:r>
              <a:rPr lang="en-US" dirty="0" smtClean="0"/>
              <a:t>Promotion based on passing three out of four core subjects and two non-cores</a:t>
            </a:r>
            <a:endParaRPr lang="en-US" dirty="0"/>
          </a:p>
        </p:txBody>
      </p:sp>
    </p:spTree>
    <p:extLst>
      <p:ext uri="{BB962C8B-B14F-4D97-AF65-F5344CB8AC3E}">
        <p14:creationId xmlns:p14="http://schemas.microsoft.com/office/powerpoint/2010/main" val="1629895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Support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Classroom Teachers</a:t>
            </a:r>
          </a:p>
          <a:p>
            <a:r>
              <a:rPr lang="en-US" dirty="0" smtClean="0"/>
              <a:t>Coaches</a:t>
            </a:r>
          </a:p>
          <a:p>
            <a:r>
              <a:rPr lang="en-US" dirty="0" smtClean="0"/>
              <a:t>Advisors (clubs and activities)</a:t>
            </a:r>
          </a:p>
          <a:p>
            <a:r>
              <a:rPr lang="en-US" dirty="0" smtClean="0"/>
              <a:t>School Counselor</a:t>
            </a:r>
          </a:p>
          <a:p>
            <a:r>
              <a:rPr lang="en-US" dirty="0" smtClean="0"/>
              <a:t>Pupil Personnel Staff (Social Worker, Psychologist, Student Assistance Counselor)</a:t>
            </a:r>
          </a:p>
          <a:p>
            <a:r>
              <a:rPr lang="en-US" dirty="0" smtClean="0"/>
              <a:t>Safety Officer</a:t>
            </a:r>
          </a:p>
          <a:p>
            <a:r>
              <a:rPr lang="en-US" dirty="0" smtClean="0"/>
              <a:t>Grade Level Advisor</a:t>
            </a:r>
          </a:p>
          <a:p>
            <a:r>
              <a:rPr lang="en-US" dirty="0" smtClean="0"/>
              <a:t>Grade Level Assistant Principal</a:t>
            </a:r>
          </a:p>
          <a:p>
            <a:r>
              <a:rPr lang="en-US" dirty="0" smtClean="0"/>
              <a:t>Principal</a:t>
            </a:r>
            <a:endParaRPr lang="en-US" dirty="0"/>
          </a:p>
        </p:txBody>
      </p:sp>
    </p:spTree>
    <p:extLst>
      <p:ext uri="{BB962C8B-B14F-4D97-AF65-F5344CB8AC3E}">
        <p14:creationId xmlns:p14="http://schemas.microsoft.com/office/powerpoint/2010/main" val="1936325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Classroom Activities</a:t>
            </a:r>
          </a:p>
          <a:p>
            <a:r>
              <a:rPr lang="en-US" dirty="0" smtClean="0"/>
              <a:t>Read Student Code of Conduct</a:t>
            </a:r>
          </a:p>
          <a:p>
            <a:r>
              <a:rPr lang="en-US" dirty="0" smtClean="0"/>
              <a:t>Questions</a:t>
            </a:r>
          </a:p>
          <a:p>
            <a:endParaRPr lang="en-US" dirty="0"/>
          </a:p>
        </p:txBody>
      </p:sp>
    </p:spTree>
    <p:extLst>
      <p:ext uri="{BB962C8B-B14F-4D97-AF65-F5344CB8AC3E}">
        <p14:creationId xmlns:p14="http://schemas.microsoft.com/office/powerpoint/2010/main" val="1159365958"/>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183</TotalTime>
  <Words>844</Words>
  <Application>Microsoft Macintosh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Corbel</vt:lpstr>
      <vt:lpstr>Mangal</vt:lpstr>
      <vt:lpstr>Arial</vt:lpstr>
      <vt:lpstr>Depth</vt:lpstr>
      <vt:lpstr>Yonkers Public Schools  Student  Expectations   </vt:lpstr>
      <vt:lpstr>Guiding Principals of the Code of Conduct</vt:lpstr>
      <vt:lpstr>Student Rights</vt:lpstr>
      <vt:lpstr>Student Responsibilities</vt:lpstr>
      <vt:lpstr>DRESS CODE</vt:lpstr>
      <vt:lpstr>Attendance Policies</vt:lpstr>
      <vt:lpstr>Student Support</vt:lpstr>
      <vt:lpstr>Next Steps</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and Maintaining Supportive Relationships (continued)</dc:title>
  <dc:creator>Don DeMatteo</dc:creator>
  <cp:lastModifiedBy>Don DeMatteo</cp:lastModifiedBy>
  <cp:revision>18</cp:revision>
  <dcterms:created xsi:type="dcterms:W3CDTF">2017-12-13T00:48:47Z</dcterms:created>
  <dcterms:modified xsi:type="dcterms:W3CDTF">2018-02-08T22:06:51Z</dcterms:modified>
</cp:coreProperties>
</file>